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73" r:id="rId12"/>
    <p:sldId id="268" r:id="rId13"/>
    <p:sldId id="281" r:id="rId14"/>
    <p:sldId id="271" r:id="rId15"/>
    <p:sldId id="284" r:id="rId16"/>
    <p:sldId id="269" r:id="rId17"/>
    <p:sldId id="274" r:id="rId18"/>
    <p:sldId id="272" r:id="rId19"/>
    <p:sldId id="275" r:id="rId20"/>
    <p:sldId id="283" r:id="rId21"/>
    <p:sldId id="276" r:id="rId22"/>
    <p:sldId id="277" r:id="rId23"/>
    <p:sldId id="282" r:id="rId24"/>
    <p:sldId id="285" r:id="rId25"/>
    <p:sldId id="286" r:id="rId26"/>
    <p:sldId id="278" r:id="rId27"/>
    <p:sldId id="279" r:id="rId28"/>
    <p:sldId id="280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8A0"/>
    <a:srgbClr val="3C6CC1"/>
    <a:srgbClr val="3F7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9"/>
    <p:restoredTop sz="94629"/>
  </p:normalViewPr>
  <p:slideViewPr>
    <p:cSldViewPr snapToGrid="0" snapToObjects="1">
      <p:cViewPr varScale="1">
        <p:scale>
          <a:sx n="153" d="100"/>
          <a:sy n="153" d="100"/>
        </p:scale>
        <p:origin x="1040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FB27165-1B75-41A4-B564-DC70920C8959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32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4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71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609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899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61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98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184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800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647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864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89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355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96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6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8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29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22B6-7AF3-CD47-9B52-603E26BD5B3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2122-6CD6-D04B-BDE3-418B0B70C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5/21/18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04D2C66-E54B-41CA-8A49-E8835A6B7D2C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github.com/artie-sh/performance_testing_terraform_aws_docker_jmeter.git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en.wikipedia.org/wiki/Software_performance_testing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21880" y="416519"/>
            <a:ext cx="7299655" cy="446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Performance testing meets</a:t>
            </a:r>
            <a:endParaRPr sz="8800" b="1" dirty="0"/>
          </a:p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The Cloud</a:t>
            </a:r>
            <a:endParaRPr sz="8800" b="1" dirty="0"/>
          </a:p>
        </p:txBody>
      </p:sp>
      <p:pic>
        <p:nvPicPr>
          <p:cNvPr id="87" name="Picture 8"/>
          <p:cNvPicPr/>
          <p:nvPr/>
        </p:nvPicPr>
        <p:blipFill>
          <a:blip r:embed="rId4"/>
          <a:stretch/>
        </p:blipFill>
        <p:spPr>
          <a:xfrm>
            <a:off x="821880" y="6136200"/>
            <a:ext cx="1650600" cy="304560"/>
          </a:xfrm>
          <a:prstGeom prst="rect">
            <a:avLst/>
          </a:prstGeom>
          <a:ln>
            <a:noFill/>
          </a:ln>
        </p:spPr>
      </p:pic>
      <p:pic>
        <p:nvPicPr>
          <p:cNvPr id="88" name="Picture 9"/>
          <p:cNvPicPr/>
          <p:nvPr/>
        </p:nvPicPr>
        <p:blipFill>
          <a:blip r:embed="rId5"/>
          <a:stretch/>
        </p:blipFill>
        <p:spPr>
          <a:xfrm>
            <a:off x="10782360" y="-130176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89" name="Picture 10"/>
          <p:cNvPicPr/>
          <p:nvPr/>
        </p:nvPicPr>
        <p:blipFill>
          <a:blip r:embed="rId6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90" name="Picture 13"/>
          <p:cNvPicPr/>
          <p:nvPr/>
        </p:nvPicPr>
        <p:blipFill>
          <a:blip r:embed="rId7"/>
          <a:stretch/>
        </p:blipFill>
        <p:spPr>
          <a:xfrm>
            <a:off x="1609200" y="-459360"/>
            <a:ext cx="863280" cy="875880"/>
          </a:xfrm>
          <a:prstGeom prst="rect">
            <a:avLst/>
          </a:prstGeom>
          <a:ln>
            <a:noFill/>
          </a:ln>
        </p:spPr>
      </p:pic>
      <p:pic>
        <p:nvPicPr>
          <p:cNvPr id="91" name="Picture 1"/>
          <p:cNvPicPr/>
          <p:nvPr/>
        </p:nvPicPr>
        <p:blipFill>
          <a:blip r:embed="rId8"/>
          <a:stretch/>
        </p:blipFill>
        <p:spPr>
          <a:xfrm>
            <a:off x="5372280" y="6303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9"/>
          <a:stretch/>
        </p:blipFill>
        <p:spPr>
          <a:xfrm>
            <a:off x="3678480" y="-459360"/>
            <a:ext cx="12837600" cy="1203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cxnSp>
        <p:nvCxnSpPr>
          <p:cNvPr id="25" name="Straight Arrow Connector 24"/>
          <p:cNvCxnSpPr/>
          <p:nvPr/>
        </p:nvCxnSpPr>
        <p:spPr>
          <a:xfrm flipV="1">
            <a:off x="472409" y="1542046"/>
            <a:ext cx="1367443" cy="1248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40337" y="191689"/>
            <a:ext cx="11311327" cy="6474622"/>
            <a:chOff x="200835" y="314280"/>
            <a:chExt cx="11311327" cy="6474622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931878" y="4461937"/>
              <a:ext cx="2468861" cy="10114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 rot="1290172">
              <a:off x="1211668" y="4920975"/>
              <a:ext cx="17241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RMI Instructions</a:t>
              </a:r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81508" y="4440514"/>
              <a:ext cx="2109721" cy="1018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1549429">
              <a:off x="2059911" y="4714276"/>
              <a:ext cx="1989219" cy="369332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Performance Stats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9015008">
              <a:off x="552414" y="1804519"/>
              <a:ext cx="10341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Requests</a:t>
              </a:r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1639820" y="1211729"/>
              <a:ext cx="1291856" cy="125390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19007879">
              <a:off x="1767774" y="1809757"/>
              <a:ext cx="1171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Responses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736870" y="4337712"/>
              <a:ext cx="0" cy="11211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390396" y="4461937"/>
              <a:ext cx="0" cy="11211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860268" y="2361977"/>
              <a:ext cx="1034257" cy="156966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mr-IN" sz="9600" dirty="0" smtClean="0"/>
                <a:t>…</a:t>
              </a:r>
              <a:endParaRPr lang="en-US" sz="9600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8291297" y="4471168"/>
              <a:ext cx="1876829" cy="1138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9008328" y="4405446"/>
              <a:ext cx="1928351" cy="11467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3366655" y="1539747"/>
              <a:ext cx="474527" cy="12798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3685309" y="1539747"/>
              <a:ext cx="293607" cy="9343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4857774" y="1560297"/>
              <a:ext cx="146488" cy="9791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5148467" y="1534592"/>
              <a:ext cx="188116" cy="9426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8327444" y="1566563"/>
              <a:ext cx="1361768" cy="13192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8766500" y="1464348"/>
              <a:ext cx="1115949" cy="13380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10133943" y="1574079"/>
              <a:ext cx="871106" cy="12455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0465263" y="1473398"/>
              <a:ext cx="550616" cy="10006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/>
            <p:cNvSpPr/>
            <p:nvPr/>
          </p:nvSpPr>
          <p:spPr>
            <a:xfrm>
              <a:off x="1070957" y="314280"/>
              <a:ext cx="10050087" cy="12374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ln w="12700">
                    <a:noFill/>
                  </a:ln>
                  <a:solidFill>
                    <a:schemeClr val="bg1"/>
                  </a:solidFill>
                  <a:effectLst>
                    <a:glow>
                      <a:schemeClr val="bg1">
                        <a:alpha val="40000"/>
                      </a:schemeClr>
                    </a:glow>
                  </a:effectLst>
                </a:rPr>
                <a:t>Server </a:t>
              </a:r>
              <a:r>
                <a:rPr lang="en-US" sz="5400" b="1" dirty="0" smtClean="0">
                  <a:ln w="12700">
                    <a:noFill/>
                  </a:ln>
                  <a:solidFill>
                    <a:schemeClr val="bg1"/>
                  </a:solidFill>
                  <a:effectLst>
                    <a:glow>
                      <a:schemeClr val="bg1">
                        <a:alpha val="40000"/>
                      </a:schemeClr>
                    </a:glow>
                  </a:effectLst>
                </a:rPr>
                <a:t>(system under load)</a:t>
              </a:r>
              <a:endParaRPr lang="en-US" sz="5400" b="1" dirty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045419" y="1458398"/>
              <a:ext cx="688679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mr-IN" sz="6000" dirty="0" smtClean="0"/>
                <a:t>…</a:t>
              </a:r>
              <a:endParaRPr lang="en-US" sz="6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684639" y="1458398"/>
              <a:ext cx="688679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mr-IN" sz="6000" dirty="0" smtClean="0"/>
                <a:t>…</a:t>
              </a:r>
              <a:endParaRPr lang="en-US" sz="6000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00835" y="2477432"/>
              <a:ext cx="2147508" cy="1993736"/>
              <a:chOff x="774037" y="2294314"/>
              <a:chExt cx="2147508" cy="1993736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774037" y="2294314"/>
                <a:ext cx="2147508" cy="1993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 smtClean="0"/>
                  <a:t>AWS EC2</a:t>
                </a:r>
                <a:endParaRPr lang="en-US" sz="3200" dirty="0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996860" y="2920806"/>
                <a:ext cx="1701862" cy="1330037"/>
              </a:xfrm>
              <a:prstGeom prst="roundRect">
                <a:avLst/>
              </a:prstGeom>
              <a:solidFill>
                <a:srgbClr val="3F7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/>
                  <a:t>JMeter</a:t>
                </a:r>
                <a:endParaRPr lang="en-US" sz="3200" dirty="0" smtClean="0"/>
              </a:p>
              <a:p>
                <a:pPr algn="ctr"/>
                <a:r>
                  <a:rPr lang="en-US" sz="3200" dirty="0" smtClean="0"/>
                  <a:t>Slave 1</a:t>
                </a:r>
                <a:endParaRPr lang="en-US" sz="3200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41660" y="2477432"/>
              <a:ext cx="2147508" cy="1993736"/>
              <a:chOff x="774037" y="2294314"/>
              <a:chExt cx="2147508" cy="1993736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774037" y="2294314"/>
                <a:ext cx="2147508" cy="1993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 smtClean="0"/>
                  <a:t>AWS EC2</a:t>
                </a:r>
                <a:endParaRPr lang="en-US" sz="3200" dirty="0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996860" y="2920806"/>
                <a:ext cx="1701862" cy="1330037"/>
              </a:xfrm>
              <a:prstGeom prst="roundRect">
                <a:avLst/>
              </a:prstGeom>
              <a:solidFill>
                <a:srgbClr val="3F7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/>
                  <a:t>JMeter</a:t>
                </a:r>
                <a:endParaRPr lang="en-US" sz="3200" dirty="0" smtClean="0"/>
              </a:p>
              <a:p>
                <a:pPr algn="ctr"/>
                <a:r>
                  <a:rPr lang="en-US" sz="3200" dirty="0" smtClean="0"/>
                  <a:t>Slave </a:t>
                </a:r>
                <a:r>
                  <a:rPr lang="en-US" sz="3200" dirty="0" smtClean="0"/>
                  <a:t>2</a:t>
                </a:r>
                <a:endParaRPr lang="en-US" sz="3200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9268378" y="2477432"/>
              <a:ext cx="2147508" cy="1993736"/>
              <a:chOff x="9268378" y="2477432"/>
              <a:chExt cx="2147508" cy="1993736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9268378" y="2477432"/>
                <a:ext cx="2147508" cy="199373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 smtClean="0"/>
                  <a:t>AWS EC2</a:t>
                </a:r>
                <a:endParaRPr lang="en-US" sz="3200" dirty="0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9491201" y="3103924"/>
                <a:ext cx="1701862" cy="1330037"/>
              </a:xfrm>
              <a:prstGeom prst="roundRect">
                <a:avLst/>
              </a:prstGeom>
              <a:solidFill>
                <a:srgbClr val="3F7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/>
                  <a:t>JMeter</a:t>
                </a:r>
                <a:endParaRPr lang="en-US" sz="3200" dirty="0" smtClean="0"/>
              </a:p>
              <a:p>
                <a:pPr algn="ctr"/>
                <a:r>
                  <a:rPr lang="en-US" sz="3200" dirty="0" smtClean="0"/>
                  <a:t>Slave </a:t>
                </a:r>
                <a:r>
                  <a:rPr lang="en-US" sz="3200" dirty="0" smtClean="0"/>
                  <a:t>n</a:t>
                </a:r>
                <a:endParaRPr lang="en-US" sz="3200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378692" y="5458865"/>
              <a:ext cx="11133470" cy="1330037"/>
              <a:chOff x="378692" y="5458865"/>
              <a:chExt cx="11133470" cy="1330037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378692" y="5458865"/>
                <a:ext cx="11133470" cy="1330037"/>
                <a:chOff x="378692" y="5277043"/>
                <a:chExt cx="11133470" cy="1330037"/>
              </a:xfrm>
            </p:grpSpPr>
            <p:sp>
              <p:nvSpPr>
                <p:cNvPr id="7" name="Right Arrow 6"/>
                <p:cNvSpPr/>
                <p:nvPr/>
              </p:nvSpPr>
              <p:spPr>
                <a:xfrm>
                  <a:off x="378692" y="5616527"/>
                  <a:ext cx="2734298" cy="6509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Load Scenario</a:t>
                  </a:r>
                  <a:endParaRPr lang="en-US" dirty="0"/>
                </a:p>
              </p:txBody>
            </p:sp>
            <p:sp>
              <p:nvSpPr>
                <p:cNvPr id="20" name="Right Arrow 19"/>
                <p:cNvSpPr/>
                <p:nvPr/>
              </p:nvSpPr>
              <p:spPr>
                <a:xfrm>
                  <a:off x="9056475" y="5637368"/>
                  <a:ext cx="2455687" cy="650932"/>
                </a:xfrm>
                <a:prstGeom prst="rightArrow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Performance Report</a:t>
                  </a:r>
                  <a:endParaRPr lang="en-US" dirty="0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3135526" y="5277043"/>
                  <a:ext cx="5920949" cy="133003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3200" dirty="0" smtClean="0"/>
                    <a:t>AWS EC2</a:t>
                  </a:r>
                  <a:endParaRPr lang="en-US" sz="3200" dirty="0"/>
                </a:p>
              </p:txBody>
            </p:sp>
          </p:grpSp>
          <p:sp>
            <p:nvSpPr>
              <p:cNvPr id="82" name="Rounded Rectangle 81"/>
              <p:cNvSpPr/>
              <p:nvPr/>
            </p:nvSpPr>
            <p:spPr>
              <a:xfrm>
                <a:off x="3888486" y="6121080"/>
                <a:ext cx="4113883" cy="571573"/>
              </a:xfrm>
              <a:prstGeom prst="roundRect">
                <a:avLst/>
              </a:prstGeom>
              <a:solidFill>
                <a:srgbClr val="3F7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err="1" smtClean="0"/>
                  <a:t>J</a:t>
                </a:r>
                <a:r>
                  <a:rPr lang="en-US" sz="3200" dirty="0" err="1"/>
                  <a:t>M</a:t>
                </a:r>
                <a:r>
                  <a:rPr lang="en-US" sz="3200" dirty="0" err="1" smtClean="0"/>
                  <a:t>eter</a:t>
                </a:r>
                <a:r>
                  <a:rPr lang="ru-RU" sz="3200" dirty="0" smtClean="0"/>
                  <a:t> </a:t>
                </a:r>
                <a:r>
                  <a:rPr lang="en-US" sz="3200" dirty="0" smtClean="0"/>
                  <a:t>Master</a:t>
                </a:r>
                <a:endParaRPr lang="en-US" sz="32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9201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219560" y="1146764"/>
            <a:ext cx="9752880" cy="497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Virtual Private Cloud;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Subnet;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Internet Gateway;</a:t>
            </a:r>
            <a:endParaRPr lang="en-US" sz="3200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Route Table and Association;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Security Group;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Add Key Pair;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Start Instance with public IP;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Install and configure </a:t>
            </a:r>
            <a:r>
              <a:rPr lang="en-US" sz="3200" dirty="0" err="1" smtClean="0"/>
              <a:t>JMeter</a:t>
            </a:r>
            <a:r>
              <a:rPr lang="en-US" sz="3200" dirty="0" smtClean="0"/>
              <a:t> (open ports, get IP).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2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Do that as many times as many instances you want.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94060" y="366660"/>
            <a:ext cx="11603880" cy="727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b="1" dirty="0" smtClean="0"/>
              <a:t>Setting up an AWS EC2 instance with </a:t>
            </a:r>
            <a:r>
              <a:rPr lang="en-US" sz="4800" b="1" dirty="0" err="1" smtClean="0"/>
              <a:t>JMeter</a:t>
            </a:r>
            <a:r>
              <a:rPr lang="en-US" sz="4800" b="1" dirty="0" smtClean="0"/>
              <a:t>: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6587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47180" y="1571106"/>
            <a:ext cx="11697640" cy="37157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/>
              <a:t>Run </a:t>
            </a:r>
            <a:r>
              <a:rPr lang="en-US" sz="5400" b="1" dirty="0" smtClean="0"/>
              <a:t>distributed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 test in console:</a:t>
            </a:r>
            <a:endParaRPr lang="en-US" sz="5400" b="1" dirty="0"/>
          </a:p>
          <a:p>
            <a:pPr marL="571500" lvl="0" indent="-571500">
              <a:buFontTx/>
              <a:buChar char="-"/>
              <a:defRPr/>
            </a:pPr>
            <a:endParaRPr lang="en-US" sz="2000" dirty="0" smtClean="0"/>
          </a:p>
          <a:p>
            <a:pPr marL="571500" lvl="0" indent="-571500">
              <a:buFontTx/>
              <a:buChar char="-"/>
              <a:defRPr/>
            </a:pPr>
            <a:endParaRPr lang="en-US" sz="2000" dirty="0"/>
          </a:p>
          <a:p>
            <a:pPr lvl="0" algn="ctr"/>
            <a:r>
              <a:rPr lang="en-US" sz="4200" b="1" dirty="0" err="1" smtClean="0"/>
              <a:t>jmeter</a:t>
            </a:r>
            <a:r>
              <a:rPr lang="en-US" sz="4200" b="1" dirty="0" smtClean="0"/>
              <a:t> -n -t </a:t>
            </a:r>
            <a:r>
              <a:rPr lang="en-US" sz="4200" b="1" dirty="0" err="1" smtClean="0"/>
              <a:t>load_script_name.jmx</a:t>
            </a:r>
            <a:r>
              <a:rPr lang="en-US" sz="4200" b="1" dirty="0" smtClean="0"/>
              <a:t>  </a:t>
            </a:r>
          </a:p>
          <a:p>
            <a:pPr algn="ctr"/>
            <a:r>
              <a:rPr lang="en-US" sz="4200" b="1" dirty="0" smtClean="0"/>
              <a:t>-R </a:t>
            </a:r>
            <a:r>
              <a:rPr lang="hr-HR" sz="4200" b="1" dirty="0" smtClean="0"/>
              <a:t>54.172.38.36</a:t>
            </a:r>
            <a:r>
              <a:rPr lang="en-US" sz="4200" b="1" dirty="0" smtClean="0"/>
              <a:t>,</a:t>
            </a:r>
            <a:r>
              <a:rPr lang="mr-IN" sz="4200" b="1" dirty="0" smtClean="0"/>
              <a:t>…</a:t>
            </a:r>
            <a:r>
              <a:rPr lang="en-US" sz="4200" b="1" dirty="0" smtClean="0"/>
              <a:t>,</a:t>
            </a:r>
            <a:r>
              <a:rPr lang="hr-HR" sz="4200" b="1" dirty="0" smtClean="0"/>
              <a:t>18.144.50.21</a:t>
            </a:r>
            <a:r>
              <a:rPr lang="en-US" sz="4200" b="1" dirty="0" smtClean="0"/>
              <a:t> -l </a:t>
            </a:r>
            <a:r>
              <a:rPr lang="en-US" sz="4200" b="1" dirty="0" err="1" smtClean="0"/>
              <a:t>report_name.jtl</a:t>
            </a:r>
            <a:endParaRPr lang="en-US" sz="4200" b="1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5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906684" y="347433"/>
            <a:ext cx="6378632" cy="989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 err="1"/>
              <a:t>JMeter</a:t>
            </a:r>
            <a:r>
              <a:rPr lang="en-US" sz="5400" b="1" dirty="0"/>
              <a:t> </a:t>
            </a:r>
            <a:r>
              <a:rPr lang="en-US" sz="5400" b="1" dirty="0" err="1" smtClean="0"/>
              <a:t>Dockerized</a:t>
            </a:r>
            <a:r>
              <a:rPr lang="en-US" sz="5400" b="1" dirty="0" smtClean="0"/>
              <a:t>:</a:t>
            </a:r>
            <a:endParaRPr lang="en-US" sz="5400" b="1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3121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 smtClean="0"/>
              <a:t>Ubuntu + Java</a:t>
            </a:r>
            <a:endParaRPr lang="en-US" sz="4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469226" y="2892730"/>
            <a:ext cx="4041648" cy="2392501"/>
          </a:xfrm>
          <a:prstGeom prst="roundRect">
            <a:avLst/>
          </a:prstGeom>
          <a:solidFill>
            <a:srgbClr val="3F7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Master </a:t>
            </a:r>
            <a:endParaRPr lang="en-US" sz="2800" dirty="0" smtClean="0"/>
          </a:p>
          <a:p>
            <a:pPr algn="ctr"/>
            <a:r>
              <a:rPr lang="en-US" sz="2800" dirty="0" smtClean="0"/>
              <a:t>(Manages Slaves):</a:t>
            </a:r>
            <a:endParaRPr lang="en-US" sz="2800" dirty="0" smtClean="0"/>
          </a:p>
          <a:p>
            <a:pPr algn="ctr"/>
            <a:r>
              <a:rPr lang="en-US" sz="2800" dirty="0" smtClean="0"/>
              <a:t>- Port 60000 </a:t>
            </a:r>
            <a:r>
              <a:rPr lang="en-US" sz="2800" dirty="0" smtClean="0"/>
              <a:t>exposed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65240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/>
              <a:t>Ubuntu + Java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81126" y="2892730"/>
            <a:ext cx="4041648" cy="2392502"/>
          </a:xfrm>
          <a:prstGeom prst="roundRect">
            <a:avLst/>
          </a:prstGeom>
          <a:solidFill>
            <a:srgbClr val="3F7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Slave </a:t>
            </a:r>
            <a:endParaRPr lang="en-US" sz="2800" dirty="0" smtClean="0"/>
          </a:p>
          <a:p>
            <a:pPr algn="ctr"/>
            <a:r>
              <a:rPr lang="en-US" sz="2800" dirty="0" smtClean="0"/>
              <a:t>(Generates Load):</a:t>
            </a:r>
            <a:endParaRPr lang="en-US" sz="2800" dirty="0" smtClean="0"/>
          </a:p>
          <a:p>
            <a:pPr algn="ctr"/>
            <a:r>
              <a:rPr lang="en-US" sz="2800" dirty="0"/>
              <a:t>- Port </a:t>
            </a:r>
            <a:r>
              <a:rPr lang="en-US" sz="2800" dirty="0" smtClean="0"/>
              <a:t>1099 </a:t>
            </a:r>
            <a:r>
              <a:rPr lang="en-US" sz="2800" dirty="0" smtClean="0"/>
              <a:t>exposed</a:t>
            </a:r>
            <a:endParaRPr lang="en-US" sz="2800" dirty="0"/>
          </a:p>
          <a:p>
            <a:pPr algn="ctr"/>
            <a:r>
              <a:rPr lang="en-US" sz="2800" dirty="0" smtClean="0"/>
              <a:t>- Port 50000 </a:t>
            </a:r>
            <a:r>
              <a:rPr lang="en-US" sz="2800" dirty="0" smtClean="0"/>
              <a:t>exposed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776153" y="347433"/>
            <a:ext cx="8639694" cy="989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 err="1" smtClean="0"/>
              <a:t>Dockerized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 on AWS:</a:t>
            </a:r>
            <a:endParaRPr lang="en-US" sz="5400" b="1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568733" y="1541127"/>
            <a:ext cx="11054535" cy="4235749"/>
            <a:chOff x="382339" y="1541127"/>
            <a:chExt cx="11054535" cy="4235749"/>
          </a:xfrm>
        </p:grpSpPr>
        <p:grpSp>
          <p:nvGrpSpPr>
            <p:cNvPr id="5" name="Group 4"/>
            <p:cNvGrpSpPr/>
            <p:nvPr/>
          </p:nvGrpSpPr>
          <p:grpSpPr>
            <a:xfrm>
              <a:off x="382339" y="1541127"/>
              <a:ext cx="5149728" cy="4235749"/>
              <a:chOff x="382339" y="1541127"/>
              <a:chExt cx="5149728" cy="4235749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82339" y="1541127"/>
                <a:ext cx="5149728" cy="4235749"/>
              </a:xfrm>
              <a:prstGeom prst="roundRect">
                <a:avLst/>
              </a:prstGeom>
              <a:solidFill>
                <a:srgbClr val="2F58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800" b="1" dirty="0" smtClean="0"/>
                  <a:t>AWS EC2:</a:t>
                </a:r>
              </a:p>
              <a:p>
                <a:pPr algn="ctr"/>
                <a:r>
                  <a:rPr lang="en-US" sz="4800" b="1" dirty="0" smtClean="0"/>
                  <a:t>Network, Docker</a:t>
                </a:r>
                <a:endParaRPr lang="en-US" sz="48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79268" y="3208713"/>
                <a:ext cx="4355869" cy="232038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400" b="1" dirty="0" smtClean="0"/>
                  <a:t>Ubuntu + Java</a:t>
                </a:r>
                <a:endParaRPr lang="en-US" sz="4400" b="1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944691" y="3981796"/>
                <a:ext cx="4041648" cy="1469730"/>
              </a:xfrm>
              <a:prstGeom prst="roundRect">
                <a:avLst/>
              </a:prstGeom>
              <a:solidFill>
                <a:srgbClr val="3F75D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 smtClean="0"/>
                  <a:t>JMeter</a:t>
                </a:r>
                <a:r>
                  <a:rPr lang="en-US" sz="2800" dirty="0" smtClean="0"/>
                  <a:t> Master </a:t>
                </a:r>
                <a:endParaRPr lang="en-US" sz="2800" dirty="0" smtClean="0"/>
              </a:p>
              <a:p>
                <a:pPr algn="ctr"/>
                <a:r>
                  <a:rPr lang="en-US" sz="2800" dirty="0" smtClean="0"/>
                  <a:t>(Manages Slaves):</a:t>
                </a:r>
                <a:endParaRPr lang="en-US" sz="2800" dirty="0" smtClean="0"/>
              </a:p>
              <a:p>
                <a:pPr algn="ctr"/>
                <a:r>
                  <a:rPr lang="en-US" sz="2800" dirty="0" smtClean="0"/>
                  <a:t>- Port 60000 </a:t>
                </a:r>
                <a:r>
                  <a:rPr lang="en-US" sz="2800" dirty="0" smtClean="0"/>
                  <a:t>exposed</a:t>
                </a:r>
                <a:endParaRPr lang="en-US" sz="2800" dirty="0"/>
              </a:p>
            </p:txBody>
          </p:sp>
        </p:grpSp>
        <p:sp>
          <p:nvSpPr>
            <p:cNvPr id="21" name="Rounded Rectangle 20"/>
            <p:cNvSpPr/>
            <p:nvPr/>
          </p:nvSpPr>
          <p:spPr>
            <a:xfrm>
              <a:off x="6287146" y="1541127"/>
              <a:ext cx="5149728" cy="4235749"/>
            </a:xfrm>
            <a:prstGeom prst="roundRect">
              <a:avLst/>
            </a:prstGeom>
            <a:solidFill>
              <a:srgbClr val="2F58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800" b="1" dirty="0" smtClean="0"/>
                <a:t>AWS EC2:</a:t>
              </a:r>
            </a:p>
            <a:p>
              <a:pPr algn="ctr"/>
              <a:r>
                <a:rPr lang="en-US" sz="4800" b="1" dirty="0" smtClean="0"/>
                <a:t>Network, Docker</a:t>
              </a:r>
              <a:endParaRPr lang="en-US" sz="4800" b="1" dirty="0"/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6686947" y="3208713"/>
            <a:ext cx="4722914" cy="2320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 smtClean="0"/>
              <a:t>Ubuntu + Java</a:t>
            </a:r>
            <a:endParaRPr lang="en-US" sz="44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795013" y="3981796"/>
            <a:ext cx="4506782" cy="1469730"/>
          </a:xfrm>
          <a:prstGeom prst="roundRect">
            <a:avLst/>
          </a:prstGeom>
          <a:solidFill>
            <a:srgbClr val="3F75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JMeter</a:t>
            </a:r>
            <a:r>
              <a:rPr lang="en-US" sz="2800" dirty="0"/>
              <a:t> Slave </a:t>
            </a:r>
          </a:p>
          <a:p>
            <a:pPr algn="ctr"/>
            <a:r>
              <a:rPr lang="en-US" sz="2800" dirty="0"/>
              <a:t>(Generates Load):</a:t>
            </a:r>
          </a:p>
          <a:p>
            <a:pPr algn="ctr"/>
            <a:r>
              <a:rPr lang="en-US" sz="2800" dirty="0"/>
              <a:t>- </a:t>
            </a:r>
            <a:r>
              <a:rPr lang="en-US" sz="2800" dirty="0" smtClean="0"/>
              <a:t>Ports 1099, </a:t>
            </a:r>
            <a:r>
              <a:rPr lang="en-US" sz="2800" dirty="0"/>
              <a:t>50000 exposed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1960" y="1308241"/>
            <a:ext cx="11968080" cy="6375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Configure the AWS infrastructure automatically with Terraform: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0" y="2096458"/>
            <a:ext cx="10058400" cy="3873062"/>
          </a:xfrm>
          <a:prstGeom prst="rect">
            <a:avLst/>
          </a:prstGeom>
        </p:spPr>
      </p:pic>
      <p:sp>
        <p:nvSpPr>
          <p:cNvPr id="133" name="CustomShape 1"/>
          <p:cNvSpPr/>
          <p:nvPr/>
        </p:nvSpPr>
        <p:spPr>
          <a:xfrm>
            <a:off x="509504" y="518760"/>
            <a:ext cx="1117299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dirty="0" smtClean="0"/>
              <a:t>Take automation one step further?</a:t>
            </a: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2819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239856"/>
            <a:ext cx="10765080" cy="3829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indent="-342900" algn="ctr">
              <a:defRPr/>
            </a:pPr>
            <a:r>
              <a:rPr lang="en-US" sz="5400" b="1" dirty="0"/>
              <a:t>Before you run the whole thing</a:t>
            </a:r>
            <a:r>
              <a:rPr lang="en-US" sz="5400" b="1" dirty="0" smtClean="0"/>
              <a:t>,</a:t>
            </a:r>
            <a:endParaRPr lang="en-US" sz="3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make sure to have: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Valid AWS credentials in ~/.</a:t>
            </a:r>
            <a:r>
              <a:rPr lang="en-US" sz="3600" dirty="0" err="1" smtClean="0"/>
              <a:t>aws</a:t>
            </a:r>
            <a:r>
              <a:rPr lang="en-US" sz="3600" dirty="0" smtClean="0"/>
              <a:t>/credentials file</a:t>
            </a:r>
          </a:p>
          <a:p>
            <a:pPr marL="571500" indent="-571500">
              <a:buFontTx/>
              <a:buChar char="-"/>
            </a:pPr>
            <a:r>
              <a:rPr lang="en-US" sz="3600" dirty="0" err="1" smtClean="0"/>
              <a:t>Git</a:t>
            </a:r>
            <a:r>
              <a:rPr lang="en-US" sz="3600" dirty="0" smtClean="0"/>
              <a:t>, Terraform installed</a:t>
            </a: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4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41376" y="720697"/>
            <a:ext cx="11509248" cy="54166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ctr">
              <a:defRPr/>
            </a:pPr>
            <a:r>
              <a:rPr lang="en-US" sz="5400" b="1" dirty="0"/>
              <a:t>In the command </a:t>
            </a:r>
            <a:r>
              <a:rPr lang="en-US" sz="5400" b="1" dirty="0" smtClean="0"/>
              <a:t>line,</a:t>
            </a:r>
          </a:p>
          <a:p>
            <a:pPr marL="342900" indent="-342900" algn="ctr">
              <a:defRPr/>
            </a:pPr>
            <a:endParaRPr lang="en-US" sz="2000" b="1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clone the project: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000" b="1" i="1" dirty="0"/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i="1" dirty="0" err="1" smtClean="0"/>
              <a:t>git</a:t>
            </a:r>
            <a:r>
              <a:rPr lang="en-US" sz="3600" b="1" i="1" dirty="0" smtClean="0"/>
              <a:t> clone </a:t>
            </a:r>
            <a:r>
              <a:rPr lang="en-US" sz="3600" b="1" i="1" dirty="0" smtClean="0">
                <a:hlinkClick r:id="rId7"/>
              </a:rPr>
              <a:t>https://</a:t>
            </a:r>
            <a:r>
              <a:rPr lang="en-US" sz="3600" b="1" i="1" dirty="0" smtClean="0">
                <a:hlinkClick r:id="rId7"/>
              </a:rPr>
              <a:t>github.com/artie-sh/performance_testing_terraform_aws_docker_jmeter.git</a:t>
            </a:r>
            <a:endParaRPr lang="en-US" sz="3600" dirty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r>
              <a:rPr lang="en-US" sz="3600" dirty="0" smtClean="0"/>
              <a:t>enter the project folder:</a:t>
            </a:r>
          </a:p>
          <a:p>
            <a:pPr lvl="0" algn="ctr"/>
            <a:endParaRPr lang="en-US" sz="2800" b="1" i="1" dirty="0" smtClean="0"/>
          </a:p>
          <a:p>
            <a:pPr lvl="0" algn="ctr"/>
            <a:r>
              <a:rPr lang="en-US" sz="3600" b="1" i="1" dirty="0" smtClean="0"/>
              <a:t>cd </a:t>
            </a:r>
            <a:r>
              <a:rPr lang="en-US" sz="3600" b="1" i="1" dirty="0" err="1" smtClean="0"/>
              <a:t>performance_testing_terraform_aws_docker_jmeter</a:t>
            </a:r>
            <a:endParaRPr lang="en-US" sz="3600" b="1" i="1" dirty="0" smtClean="0"/>
          </a:p>
          <a:p>
            <a:pPr marL="342900" indent="-342900"/>
            <a:endParaRPr lang="en-US" sz="2400" b="1" i="1" dirty="0"/>
          </a:p>
        </p:txBody>
      </p:sp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4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363288" y="1600704"/>
            <a:ext cx="9448800" cy="1745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600" dirty="0" smtClean="0"/>
              <a:t>generate </a:t>
            </a:r>
            <a:r>
              <a:rPr lang="en-US" sz="3600" dirty="0" err="1" smtClean="0"/>
              <a:t>ssh</a:t>
            </a:r>
            <a:r>
              <a:rPr lang="en-US" sz="3600" dirty="0" smtClean="0"/>
              <a:t> keys:</a:t>
            </a:r>
            <a:endParaRPr lang="en-US" sz="3600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	</a:t>
            </a:r>
            <a:r>
              <a:rPr lang="en-US" sz="3600" b="1" i="1" dirty="0" smtClean="0"/>
              <a:t>./</a:t>
            </a:r>
            <a:r>
              <a:rPr lang="en-US" sz="3600" b="1" i="1" dirty="0" err="1" smtClean="0"/>
              <a:t>generate_key.sh</a:t>
            </a:r>
            <a:endParaRPr lang="en-US" sz="3600" b="1" i="1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88" y="3346375"/>
            <a:ext cx="10058400" cy="12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07" y="3560018"/>
            <a:ext cx="4754786" cy="2993328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1901512" y="226073"/>
            <a:ext cx="8388976" cy="3333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lvl="0" indent="-571500">
              <a:buFont typeface="Arial" charset="0"/>
              <a:buChar char="•"/>
            </a:pPr>
            <a:r>
              <a:rPr lang="en-US" sz="3600" dirty="0"/>
              <a:t>enter the terraform folder:</a:t>
            </a:r>
          </a:p>
          <a:p>
            <a:pPr lvl="0" algn="ctr"/>
            <a:endParaRPr lang="en-US" sz="2800" b="1" i="1" dirty="0"/>
          </a:p>
          <a:p>
            <a:pPr lvl="0" algn="ctr"/>
            <a:r>
              <a:rPr lang="en-US" sz="3600" b="1" i="1" dirty="0"/>
              <a:t>cd </a:t>
            </a:r>
            <a:r>
              <a:rPr lang="en-US" sz="3600" b="1" i="1" dirty="0" err="1"/>
              <a:t>qa_performance_test_cluster_config</a:t>
            </a:r>
            <a:endParaRPr lang="en-US" sz="3600" b="1" i="1" dirty="0"/>
          </a:p>
          <a:p>
            <a:pPr marL="571500" indent="-571500">
              <a:buFont typeface="Arial" charset="0"/>
              <a:buChar char="•"/>
              <a:defRPr/>
            </a:pPr>
            <a:endParaRPr lang="en-US" sz="3600" dirty="0" smtClean="0"/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600" dirty="0" smtClean="0"/>
              <a:t>initialize </a:t>
            </a:r>
            <a:r>
              <a:rPr lang="en-US" sz="3600" dirty="0"/>
              <a:t>modules:</a:t>
            </a:r>
          </a:p>
          <a:p>
            <a:pPr marL="342900" indent="-342900" algn="ctr">
              <a:defRPr/>
            </a:pPr>
            <a:r>
              <a:rPr lang="en-US" sz="3600" dirty="0"/>
              <a:t>	</a:t>
            </a:r>
            <a:r>
              <a:rPr lang="en-US" sz="3600" b="1" dirty="0"/>
              <a:t> </a:t>
            </a:r>
            <a:r>
              <a:rPr lang="en-US" sz="3600" b="1" i="1" dirty="0"/>
              <a:t>terraform </a:t>
            </a:r>
            <a:r>
              <a:rPr lang="en-US" sz="3600" b="1" i="1" dirty="0" err="1"/>
              <a:t>init</a:t>
            </a:r>
            <a:endParaRPr lang="en-US" sz="3600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359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04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05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2941320" y="1165009"/>
            <a:ext cx="6309360" cy="4527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800" b="1" strike="noStrike" dirty="0" smtClean="0">
                <a:solidFill>
                  <a:srgbClr val="000000"/>
                </a:solidFill>
                <a:ea typeface="Helvetica Neue"/>
              </a:rPr>
              <a:t>What is Performance Testing?</a:t>
            </a:r>
            <a:endParaRPr sz="8800" b="1" dirty="0"/>
          </a:p>
        </p:txBody>
      </p:sp>
      <p:pic>
        <p:nvPicPr>
          <p:cNvPr id="107" name="Picture 17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08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838944" y="1"/>
            <a:ext cx="8514112" cy="1127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plan the output: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/>
              <a:t>terraform </a:t>
            </a:r>
            <a:r>
              <a:rPr lang="en-US" sz="3600" b="1" i="1" dirty="0"/>
              <a:t>plan -out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5" y="1127269"/>
            <a:ext cx="8514111" cy="56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apply the plan: </a:t>
            </a:r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 smtClean="0"/>
              <a:t>plan.output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6674"/>
            <a:ext cx="10058400" cy="48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799287" y="244007"/>
            <a:ext cx="6593427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agree to accept the report file: </a:t>
            </a:r>
          </a:p>
          <a:p>
            <a:pPr marL="342900" indent="-342900" algn="ctr"/>
            <a:r>
              <a:rPr lang="en-US" sz="3600" b="1" i="1" dirty="0" smtClean="0"/>
              <a:t>yes + enter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5" y="1440073"/>
            <a:ext cx="11310650" cy="1652994"/>
          </a:xfrm>
          <a:prstGeom prst="rect">
            <a:avLst/>
          </a:prstGeom>
        </p:spPr>
      </p:pic>
      <p:sp>
        <p:nvSpPr>
          <p:cNvPr id="10" name="CustomShape 2"/>
          <p:cNvSpPr/>
          <p:nvPr/>
        </p:nvSpPr>
        <p:spPr>
          <a:xfrm>
            <a:off x="2799287" y="3780350"/>
            <a:ext cx="6593427" cy="7704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see </a:t>
            </a:r>
            <a:r>
              <a:rPr lang="en-US" sz="3600" b="1" i="1" dirty="0" err="1" smtClean="0"/>
              <a:t>report.jtl</a:t>
            </a:r>
            <a:endParaRPr lang="en-US" sz="3600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4775040"/>
            <a:ext cx="7086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799287" y="97812"/>
            <a:ext cx="6593427" cy="642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open report in </a:t>
            </a:r>
            <a:r>
              <a:rPr lang="en-US" sz="3600" dirty="0" err="1" smtClean="0"/>
              <a:t>JMeter</a:t>
            </a:r>
            <a:endParaRPr lang="en-US" sz="3600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39833"/>
            <a:ext cx="10058400" cy="58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0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799287" y="388757"/>
            <a:ext cx="6593427" cy="6420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open report in </a:t>
            </a:r>
            <a:r>
              <a:rPr lang="en-US" sz="3600" dirty="0" err="1" smtClean="0"/>
              <a:t>JMeter</a:t>
            </a:r>
            <a:endParaRPr lang="en-US" sz="3600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65151"/>
            <a:ext cx="10058400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0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"/>
            <a:ext cx="10765080" cy="1173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smtClean="0"/>
              <a:t>destroy </a:t>
            </a:r>
            <a:r>
              <a:rPr lang="en-US" sz="3600" dirty="0" smtClean="0"/>
              <a:t>infrastructure after test is done:</a:t>
            </a:r>
          </a:p>
          <a:p>
            <a:pPr marL="342900" indent="-342900" algn="ctr"/>
            <a:r>
              <a:rPr lang="en-US" sz="3600" b="1" i="1" dirty="0"/>
              <a:t>terraform plan -destroy -out </a:t>
            </a:r>
            <a:r>
              <a:rPr lang="en-US" sz="3600" b="1" i="1" dirty="0" err="1" smtClean="0"/>
              <a:t>plan.output</a:t>
            </a:r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1" y="1173343"/>
            <a:ext cx="8960458" cy="55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826330"/>
            <a:ext cx="10765080" cy="1296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apply destroy plan:</a:t>
            </a:r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98083"/>
            <a:ext cx="10058400" cy="27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746268" y="5722070"/>
            <a:ext cx="4699462" cy="944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lvl="0" indent="-342900" algn="ctr">
              <a:defRPr/>
            </a:pPr>
            <a:r>
              <a:rPr lang="en-US" sz="5400" b="1" dirty="0" err="1" smtClean="0"/>
              <a:t>Yuriy</a:t>
            </a:r>
            <a:r>
              <a:rPr lang="en-US" sz="5400" b="1" dirty="0" smtClean="0"/>
              <a:t> </a:t>
            </a:r>
            <a:r>
              <a:rPr lang="en-US" sz="5400" b="1" dirty="0" err="1"/>
              <a:t>Maftiyak</a:t>
            </a:r>
            <a:endParaRPr lang="en-US" sz="5400" b="1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95" y="1046555"/>
            <a:ext cx="4543808" cy="45395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7673" y="123225"/>
            <a:ext cx="5096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Special thanks to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235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/>
          <p:cNvPicPr/>
          <p:nvPr/>
        </p:nvPicPr>
        <p:blipFill>
          <a:blip r:embed="rId2"/>
          <a:stretch/>
        </p:blipFill>
        <p:spPr>
          <a:xfrm>
            <a:off x="5047560" y="1069560"/>
            <a:ext cx="1999080" cy="35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722389" y="2098800"/>
            <a:ext cx="10649422" cy="21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7500" b="1" strike="noStrike" dirty="0">
                <a:solidFill>
                  <a:srgbClr val="FFFFFF"/>
                </a:solidFill>
                <a:latin typeface="Helvetica Neue"/>
                <a:ea typeface="Helvetica Neue"/>
              </a:rPr>
              <a:t>See you on our next meeting </a:t>
            </a:r>
            <a:r>
              <a:rPr lang="en-US" sz="7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in </a:t>
            </a:r>
            <a:r>
              <a:rPr lang="en-US" sz="7500" b="1" strike="noStrike" smtClean="0">
                <a:solidFill>
                  <a:srgbClr val="FFFFFF"/>
                </a:solidFill>
                <a:latin typeface="Helvetica Neue"/>
                <a:ea typeface="Helvetica Neue"/>
              </a:rPr>
              <a:t>September!</a:t>
            </a:r>
            <a:endParaRPr dirty="0"/>
          </a:p>
        </p:txBody>
      </p:sp>
      <p:sp>
        <p:nvSpPr>
          <p:cNvPr id="150" name="CustomShape 2"/>
          <p:cNvSpPr/>
          <p:nvPr/>
        </p:nvSpPr>
        <p:spPr>
          <a:xfrm>
            <a:off x="3758040" y="4950000"/>
            <a:ext cx="45777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500" b="1" strike="noStrike" dirty="0" smtClean="0">
                <a:solidFill>
                  <a:srgbClr val="FFFFFF"/>
                </a:solidFill>
                <a:latin typeface="Helvetica Neue"/>
                <a:ea typeface="Helvetica Neue"/>
              </a:rPr>
              <a:t>06 </a:t>
            </a:r>
            <a:r>
              <a:rPr lang="en-US" sz="4500" b="1" strike="noStrike" dirty="0">
                <a:solidFill>
                  <a:srgbClr val="FFFFFF"/>
                </a:solidFill>
                <a:latin typeface="Helvetica Neue"/>
                <a:ea typeface="Helvetica Neue"/>
              </a:rPr>
              <a:t>/ </a:t>
            </a:r>
            <a:r>
              <a:rPr lang="en-US" sz="4500" b="1" strike="noStrike" dirty="0" smtClean="0">
                <a:solidFill>
                  <a:srgbClr val="FFFFFF"/>
                </a:solidFill>
                <a:latin typeface="Helvetica Neue"/>
                <a:ea typeface="Helvetica Neue"/>
              </a:rPr>
              <a:t>09 </a:t>
            </a:r>
            <a:r>
              <a:rPr lang="en-US" sz="4500" b="1" strike="noStrike" dirty="0">
                <a:solidFill>
                  <a:srgbClr val="FFFFFF"/>
                </a:solidFill>
                <a:latin typeface="Helvetica Neue"/>
                <a:ea typeface="Helvetica Neue"/>
              </a:rPr>
              <a:t>/ 2018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1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419551" y="1014153"/>
            <a:ext cx="9352898" cy="4829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strike="noStrike" dirty="0" smtClean="0">
                <a:solidFill>
                  <a:srgbClr val="000000"/>
                </a:solidFill>
                <a:ea typeface="Helvetica Neue"/>
              </a:rPr>
              <a:t>Wiki: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testing practice 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performed to determine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how a system performs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in terms of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responsiveness and stability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under 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particular workload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ea typeface="Helvetica Neue"/>
            </a:endParaRPr>
          </a:p>
          <a:p>
            <a:pPr algn="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ea typeface="Helvetica Neue"/>
                <a:hlinkClick r:id="rId7"/>
              </a:rPr>
              <a:t>https://en.wikipedia.org/wiki/Software_performance_testing</a:t>
            </a:r>
            <a:endParaRPr lang="en-US" sz="2000" dirty="0"/>
          </a:p>
        </p:txBody>
      </p:sp>
      <p:pic>
        <p:nvPicPr>
          <p:cNvPr id="117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3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360219" y="314280"/>
            <a:ext cx="11471564" cy="22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</a:t>
            </a:r>
          </a:p>
          <a:p>
            <a:pPr algn="ctr"/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0218" y="3222701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1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2310338" y="472255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2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9054" y="3693026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29921" y="435804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35147" y="4073236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sp>
        <p:nvSpPr>
          <p:cNvPr id="5" name="Up-Down Arrow 4"/>
          <p:cNvSpPr/>
          <p:nvPr/>
        </p:nvSpPr>
        <p:spPr>
          <a:xfrm>
            <a:off x="1069832" y="2542090"/>
            <a:ext cx="282633" cy="680611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3019952" y="2542091"/>
            <a:ext cx="282633" cy="2180468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5498668" y="2542091"/>
            <a:ext cx="282633" cy="116275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10841640" y="2542091"/>
            <a:ext cx="282633" cy="179882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717740"/>
            <a:ext cx="10765080" cy="3895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Users </a:t>
            </a:r>
            <a:r>
              <a:rPr lang="en-US" sz="3600" dirty="0" smtClean="0"/>
              <a:t>are different</a:t>
            </a:r>
            <a:r>
              <a:rPr lang="en-US" sz="3600" dirty="0"/>
              <a:t> </a:t>
            </a:r>
            <a:r>
              <a:rPr lang="en-US" sz="3600" dirty="0" smtClean="0"/>
              <a:t>- i.e. sending unique (not </a:t>
            </a:r>
            <a:r>
              <a:rPr lang="en-US" sz="3600" dirty="0" smtClean="0"/>
              <a:t>hardcoded</a:t>
            </a:r>
            <a:r>
              <a:rPr lang="en-US" sz="3600" dirty="0" smtClean="0"/>
              <a:t>) </a:t>
            </a:r>
            <a:r>
              <a:rPr lang="en-US" sz="3600" dirty="0" smtClean="0"/>
              <a:t>requests</a:t>
            </a:r>
          </a:p>
          <a:p>
            <a:pPr marL="342900" indent="-342900">
              <a:buFont typeface="Arial" charset="0"/>
              <a:buChar char="•"/>
            </a:pPr>
            <a:endParaRPr lang="en-US" sz="12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Users are geographically distributed </a:t>
            </a:r>
            <a:r>
              <a:rPr lang="mr-IN" sz="3600" dirty="0" smtClean="0"/>
              <a:t>–</a:t>
            </a:r>
            <a:r>
              <a:rPr lang="en-US" sz="3600" dirty="0" smtClean="0"/>
              <a:t> so should be the </a:t>
            </a:r>
            <a:r>
              <a:rPr lang="en-US" sz="3600" dirty="0" smtClean="0"/>
              <a:t>test</a:t>
            </a:r>
          </a:p>
          <a:p>
            <a:pPr marL="342900" indent="-342900">
              <a:lnSpc>
                <a:spcPct val="100000"/>
              </a:lnSpc>
              <a:buFont typeface="Arial" charset="0"/>
              <a:buChar char="•"/>
            </a:pPr>
            <a:endParaRPr lang="en-US" sz="12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Performance testing should be done regularly</a:t>
            </a:r>
            <a:endParaRPr sz="3600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609944" y="723780"/>
            <a:ext cx="1097211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Performance testing: best practices</a:t>
            </a:r>
            <a:endParaRPr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4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4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4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7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999631" y="220181"/>
            <a:ext cx="9960120" cy="733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Emulate </a:t>
            </a: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real users - </a:t>
            </a: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endParaRPr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1" y="953739"/>
            <a:ext cx="10058400" cy="584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15940" y="367202"/>
            <a:ext cx="9960120" cy="75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 Pros:</a:t>
            </a:r>
            <a:endParaRPr sz="5400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081817"/>
            <a:ext cx="10765080" cy="49532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Easy to </a:t>
            </a:r>
            <a:r>
              <a:rPr lang="en-US" sz="3600" dirty="0" smtClean="0"/>
              <a:t>start with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Collects performance metrics and generates pretty </a:t>
            </a:r>
            <a:r>
              <a:rPr lang="en-US" sz="3600" dirty="0" smtClean="0"/>
              <a:t>reports</a:t>
            </a:r>
          </a:p>
          <a:p>
            <a:pPr marL="571500" indent="-571500">
              <a:buFont typeface="Arial" charset="0"/>
              <a:buChar char="•"/>
            </a:pPr>
            <a:endParaRPr lang="en-US" sz="800" dirty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Scripts </a:t>
            </a:r>
            <a:r>
              <a:rPr lang="en-US" sz="3600" dirty="0" smtClean="0"/>
              <a:t>to generate unique requests on the go (Groovy, </a:t>
            </a:r>
            <a:r>
              <a:rPr lang="en-US" sz="3600" dirty="0" err="1" smtClean="0"/>
              <a:t>BeanShell</a:t>
            </a:r>
            <a:r>
              <a:rPr lang="en-US" sz="3600" dirty="0" smtClean="0"/>
              <a:t>, etc</a:t>
            </a:r>
            <a:r>
              <a:rPr lang="en-US" sz="3600" dirty="0" smtClean="0"/>
              <a:t>.)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8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Active community and plenty of extensions for non-trivial </a:t>
            </a:r>
            <a:r>
              <a:rPr lang="en-US" sz="3600" dirty="0" smtClean="0"/>
              <a:t>tasks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8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Allows distributed testing - </a:t>
            </a:r>
            <a:r>
              <a:rPr lang="en-US" sz="3600" b="1" i="1" dirty="0" smtClean="0"/>
              <a:t>important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155928"/>
            <a:ext cx="10765080" cy="5018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No geographical </a:t>
            </a:r>
            <a:r>
              <a:rPr lang="en-US" sz="3600" dirty="0" smtClean="0"/>
              <a:t>diversity </a:t>
            </a:r>
            <a:r>
              <a:rPr lang="mr-IN" sz="3600" dirty="0" smtClean="0"/>
              <a:t>–</a:t>
            </a:r>
            <a:r>
              <a:rPr lang="en-US" sz="3600" dirty="0" smtClean="0"/>
              <a:t> all requests coming from the same region (throughput limitation)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Limited abilities of a single instance to generate load (memory issues)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algn="ctr">
              <a:lnSpc>
                <a:spcPct val="100000"/>
              </a:lnSpc>
            </a:pPr>
            <a:r>
              <a:rPr lang="en-US" sz="3600" b="1" dirty="0" smtClean="0"/>
              <a:t>Thus</a:t>
            </a:r>
            <a:r>
              <a:rPr lang="en-US" sz="3600" dirty="0" smtClean="0"/>
              <a:t>:</a:t>
            </a:r>
          </a:p>
          <a:p>
            <a:pPr algn="ctr">
              <a:lnSpc>
                <a:spcPct val="100000"/>
              </a:lnSpc>
            </a:pPr>
            <a:r>
              <a:rPr lang="en-US" sz="3600" dirty="0" smtClean="0"/>
              <a:t>running tests with a single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 is not a proper performance testing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66007" y="314280"/>
            <a:ext cx="11659986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700" b="1" strike="noStrike" dirty="0" smtClean="0">
                <a:solidFill>
                  <a:srgbClr val="000000"/>
                </a:solidFill>
                <a:ea typeface="Helvetica Neue"/>
              </a:rPr>
              <a:t>However </a:t>
            </a:r>
            <a:r>
              <a:rPr lang="mr-IN" sz="4700" b="1" strike="noStrike" dirty="0" smtClean="0">
                <a:solidFill>
                  <a:srgbClr val="000000"/>
                </a:solidFill>
                <a:ea typeface="Helvetica Neue"/>
              </a:rPr>
              <a:t>–</a:t>
            </a:r>
            <a:r>
              <a:rPr lang="en-US" sz="4700" b="1" strike="noStrike" dirty="0" smtClean="0">
                <a:solidFill>
                  <a:srgbClr val="000000"/>
                </a:solidFill>
                <a:ea typeface="Helvetica Neue"/>
              </a:rPr>
              <a:t> when </a:t>
            </a:r>
            <a:r>
              <a:rPr lang="en-US" sz="47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r>
              <a:rPr lang="en-US" sz="4700" b="1" strike="noStrike" dirty="0" smtClean="0">
                <a:solidFill>
                  <a:srgbClr val="000000"/>
                </a:solidFill>
                <a:ea typeface="Helvetica Neue"/>
              </a:rPr>
              <a:t> run “single handed”:</a:t>
            </a:r>
            <a:endParaRPr sz="4700" dirty="0"/>
          </a:p>
        </p:txBody>
      </p:sp>
    </p:spTree>
    <p:extLst>
      <p:ext uri="{BB962C8B-B14F-4D97-AF65-F5344CB8AC3E}">
        <p14:creationId xmlns:p14="http://schemas.microsoft.com/office/powerpoint/2010/main" val="2228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1115940" y="1184530"/>
            <a:ext cx="9960120" cy="4115062"/>
            <a:chOff x="1115940" y="334161"/>
            <a:chExt cx="9960120" cy="4115062"/>
          </a:xfrm>
        </p:grpSpPr>
        <p:sp>
          <p:nvSpPr>
            <p:cNvPr id="133" name="CustomShape 1"/>
            <p:cNvSpPr/>
            <p:nvPr/>
          </p:nvSpPr>
          <p:spPr>
            <a:xfrm>
              <a:off x="1115940" y="334161"/>
              <a:ext cx="9960120" cy="95147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anchor="b"/>
            <a:lstStyle/>
            <a:p>
              <a:pPr algn="ctr">
                <a:lnSpc>
                  <a:spcPct val="100000"/>
                </a:lnSpc>
              </a:pPr>
              <a:r>
                <a:rPr lang="en-US" sz="5400" b="1" dirty="0" smtClean="0"/>
                <a:t>Solution:</a:t>
              </a:r>
              <a:endParaRPr sz="5400" b="1" dirty="0"/>
            </a:p>
          </p:txBody>
        </p:sp>
        <p:sp>
          <p:nvSpPr>
            <p:cNvPr id="138" name="CustomShape 2"/>
            <p:cNvSpPr/>
            <p:nvPr/>
          </p:nvSpPr>
          <p:spPr>
            <a:xfrm>
              <a:off x="1537855" y="1490120"/>
              <a:ext cx="9116290" cy="295910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marL="742950" marR="0" lvl="0" indent="-7429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en-US" sz="3600" dirty="0" smtClean="0"/>
                <a:t>Set up several </a:t>
              </a:r>
              <a:r>
                <a:rPr lang="en-US" sz="3600" dirty="0" err="1" smtClean="0"/>
                <a:t>JMeter</a:t>
              </a:r>
              <a:r>
                <a:rPr lang="en-US" sz="3600" dirty="0" smtClean="0"/>
                <a:t> instances in different areas (Amazon Web Services might help)</a:t>
              </a:r>
            </a:p>
            <a:p>
              <a:pPr marL="742950" marR="0" lvl="0" indent="-7429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en-US" sz="3600" dirty="0" smtClean="0"/>
            </a:p>
            <a:p>
              <a:pPr marL="742950" lvl="0" indent="-742950">
                <a:buFont typeface="+mj-lt"/>
                <a:buAutoNum type="arabicPeriod"/>
              </a:pPr>
              <a:r>
                <a:rPr lang="en-US" sz="3600" dirty="0" smtClean="0"/>
                <a:t>Run performance tests in distributed </a:t>
              </a:r>
              <a:r>
                <a:rPr lang="en-US" sz="3600" dirty="0" smtClean="0"/>
                <a:t>mode</a:t>
              </a:r>
              <a:endParaRPr lang="en-US" sz="3600" dirty="0" smtClean="0"/>
            </a:p>
          </p:txBody>
        </p:sp>
      </p:grp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2024</TotalTime>
  <Words>552</Words>
  <Application>Microsoft Macintosh PowerPoint</Application>
  <PresentationFormat>Widescreen</PresentationFormat>
  <Paragraphs>156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Calibri</vt:lpstr>
      <vt:lpstr>Calibri Light</vt:lpstr>
      <vt:lpstr>DejaVu Sans</vt:lpstr>
      <vt:lpstr>Helvetica Neue</vt:lpstr>
      <vt:lpstr>Mangal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dadsadada</dc:title>
  <dc:creator>Microsoft Office User</dc:creator>
  <cp:lastModifiedBy>Microsoft Office User</cp:lastModifiedBy>
  <cp:revision>127</cp:revision>
  <dcterms:created xsi:type="dcterms:W3CDTF">2016-09-26T09:38:27Z</dcterms:created>
  <dcterms:modified xsi:type="dcterms:W3CDTF">2018-06-06T17:08:48Z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